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8"/>
  </p:notesMasterIdLst>
  <p:handoutMasterIdLst>
    <p:handoutMasterId r:id="rId29"/>
  </p:handoutMasterIdLst>
  <p:sldIdLst>
    <p:sldId id="1487" r:id="rId5"/>
    <p:sldId id="1488" r:id="rId6"/>
    <p:sldId id="1556" r:id="rId7"/>
    <p:sldId id="1550" r:id="rId8"/>
    <p:sldId id="1551" r:id="rId9"/>
    <p:sldId id="1553" r:id="rId10"/>
    <p:sldId id="1557" r:id="rId11"/>
    <p:sldId id="1559" r:id="rId12"/>
    <p:sldId id="1560" r:id="rId13"/>
    <p:sldId id="1565" r:id="rId14"/>
    <p:sldId id="1566" r:id="rId15"/>
    <p:sldId id="1567" r:id="rId16"/>
    <p:sldId id="1554" r:id="rId17"/>
    <p:sldId id="1563" r:id="rId18"/>
    <p:sldId id="1569" r:id="rId19"/>
    <p:sldId id="1570" r:id="rId20"/>
    <p:sldId id="1571" r:id="rId21"/>
    <p:sldId id="1564" r:id="rId22"/>
    <p:sldId id="1548" r:id="rId23"/>
    <p:sldId id="1568" r:id="rId24"/>
    <p:sldId id="1549" r:id="rId25"/>
    <p:sldId id="1522" r:id="rId26"/>
    <p:sldId id="1523" r:id="rId2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6"/>
            <p14:sldId id="1550"/>
            <p14:sldId id="1551"/>
            <p14:sldId id="1553"/>
            <p14:sldId id="1557"/>
            <p14:sldId id="1559"/>
            <p14:sldId id="1560"/>
            <p14:sldId id="1565"/>
            <p14:sldId id="1566"/>
            <p14:sldId id="1567"/>
            <p14:sldId id="1554"/>
            <p14:sldId id="1563"/>
            <p14:sldId id="1569"/>
            <p14:sldId id="1570"/>
            <p14:sldId id="1571"/>
            <p14:sldId id="1564"/>
            <p14:sldId id="1548"/>
          </p14:sldIdLst>
        </p14:section>
        <p14:section name="Closing" id="{D4E3B1CF-DD2E-4D6E-961F-E6ECD190E64E}">
          <p14:sldIdLst>
            <p14:sldId id="1568"/>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76" autoAdjust="0"/>
  </p:normalViewPr>
  <p:slideViewPr>
    <p:cSldViewPr snapToGrid="0">
      <p:cViewPr varScale="1">
        <p:scale>
          <a:sx n="84" d="100"/>
          <a:sy n="84" d="100"/>
        </p:scale>
        <p:origin x="1530"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8038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22</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23</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SharePoint will also support</a:t>
            </a:r>
            <a:r>
              <a:rPr lang="nl-BE" baseline="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a:p>
          <a:p>
            <a:r>
              <a:rPr lang="en-US" baseline="0"/>
              <a:t>Yeoman provides a generator ecosystem. A generator is basically a plugin that can be run with the `</a:t>
            </a:r>
            <a:r>
              <a:rPr lang="en-US" baseline="0" err="1"/>
              <a:t>yo</a:t>
            </a:r>
            <a:r>
              <a:rPr lang="en-US" baseline="0"/>
              <a:t>` command to scaffold complete projects or useful parts.</a:t>
            </a:r>
          </a:p>
          <a:p>
            <a:endParaRPr lang="en-US" baseline="0"/>
          </a:p>
          <a:p>
            <a:r>
              <a:rPr lang="en-US" baseline="0" err="1"/>
              <a:t>yo</a:t>
            </a:r>
            <a:r>
              <a:rPr lang="en-US" baseline="0"/>
              <a:t> scaffolds out a new application, writing your build configuration (</a:t>
            </a:r>
            <a:r>
              <a:rPr lang="en-US" baseline="0" err="1"/>
              <a:t>e.g</a:t>
            </a:r>
            <a:r>
              <a:rPr lang="en-US" baseline="0"/>
              <a:t> </a:t>
            </a:r>
            <a:r>
              <a:rPr lang="en-US" baseline="0" err="1"/>
              <a:t>Gruntfile</a:t>
            </a:r>
            <a:r>
              <a:rPr lang="en-US" baseline="0"/>
              <a:t>, </a:t>
            </a:r>
            <a:r>
              <a:rPr lang="en-US" baseline="0" err="1"/>
              <a:t>Gulpfile</a:t>
            </a:r>
            <a:r>
              <a:rPr lang="en-US" baseline="0"/>
              <a:t>) and pulling in relevant build tasks and package manager dependencies (Bower, </a:t>
            </a:r>
            <a:r>
              <a:rPr lang="en-US" baseline="0" err="1"/>
              <a:t>npm</a:t>
            </a:r>
            <a:r>
              <a:rPr lang="en-US" baseline="0"/>
              <a:t>) that you might need for your build.  This is similar to Project Scaffolding in Visual Studio.</a:t>
            </a:r>
          </a:p>
          <a:p>
            <a:endParaRPr lang="en-US" baseline="0"/>
          </a:p>
          <a:p>
            <a:r>
              <a:rPr lang="en-US" baseline="0"/>
              <a:t>Gulp</a:t>
            </a:r>
          </a:p>
          <a:p>
            <a:endParaRPr lang="en-US" baseline="0"/>
          </a:p>
          <a:p>
            <a:r>
              <a:rPr lang="en-US" b="1"/>
              <a:t>Automation</a:t>
            </a:r>
            <a:r>
              <a:rPr lang="en-US"/>
              <a:t> - gulp is a toolkit that helps you automate painful or time-consuming tasks in your development workflow.</a:t>
            </a:r>
          </a:p>
          <a:p>
            <a:r>
              <a:rPr lang="en-US" b="1"/>
              <a:t>Platform-agnostic</a:t>
            </a:r>
            <a:r>
              <a:rPr lang="en-US"/>
              <a:t> - Integrations are built into all major IDEs and people are using gulp with PHP, .NET, Node.js, Java, and other platforms.</a:t>
            </a:r>
          </a:p>
          <a:p>
            <a:r>
              <a:rPr lang="en-US" b="1"/>
              <a:t>Strong Ecosystem</a:t>
            </a:r>
            <a:r>
              <a:rPr lang="en-US"/>
              <a:t> - Use </a:t>
            </a:r>
            <a:r>
              <a:rPr lang="en-US" err="1"/>
              <a:t>npm</a:t>
            </a:r>
            <a:r>
              <a:rPr lang="en-US"/>
              <a:t> modules to do anything you want + over 2000 curated plugins for streaming file transformations</a:t>
            </a:r>
          </a:p>
          <a:p>
            <a:r>
              <a:rPr lang="en-US" b="1"/>
              <a:t>Simple</a:t>
            </a:r>
            <a:r>
              <a:rPr lang="en-US"/>
              <a:t> - By providing only a minimal API surface, gulp is easy to learn and simple to use</a:t>
            </a:r>
          </a:p>
          <a:p>
            <a:endParaRPr lang="en-US" baseline="0"/>
          </a:p>
          <a:p>
            <a:endParaRPr lang="en-US" baseline="0"/>
          </a:p>
          <a:p>
            <a:r>
              <a:rPr lang="nl-BE" baseline="0"/>
              <a:t>Node.js® is a JavaScript runtime built on Chrome's V8 JavaScript engine. Node.js uses an event-driven, non-blocking I/O model that makes it lightweight and efficient. Node.js' package ecosystem, npm, is the largest ecosystem of open source libraries in the world.</a:t>
            </a:r>
          </a:p>
          <a:p>
            <a:endParaRPr lang="nl-BE" baseline="0"/>
          </a:p>
          <a:p>
            <a:r>
              <a:rPr lang="nl-BE" baseline="0"/>
              <a:t>event driven JavaScript runtime, Node is designed to build scalable network applications similar to </a:t>
            </a:r>
          </a:p>
          <a:p>
            <a:endParaRPr lang="nl-BE"/>
          </a:p>
          <a:p>
            <a:r>
              <a:rPr lang="nl-BE"/>
              <a:t>VS SharePoint development: Gulp = MSBuild, NodeJS = IIS (Express), YeoMan = project scafolding in VS, TypeScript= typed superset of JavaScript</a:t>
            </a:r>
          </a:p>
        </p:txBody>
      </p:sp>
      <p:sp>
        <p:nvSpPr>
          <p:cNvPr id="4" name="Slide Number Placeholder 3"/>
          <p:cNvSpPr>
            <a:spLocks noGrp="1"/>
          </p:cNvSpPr>
          <p:nvPr>
            <p:ph type="sldNum" sz="quarter" idx="10"/>
          </p:nvPr>
        </p:nvSpPr>
        <p:spPr/>
        <p:txBody>
          <a:bodyPr/>
          <a:lstStyle/>
          <a:p>
            <a:fld id="{47E6DF34-7984-48EF-95A5-B32874C69631}" type="slidenum">
              <a:rPr lang="en-US" smtClean="0"/>
              <a:t>4</a:t>
            </a:fld>
            <a:endParaRPr lang="en-US"/>
          </a:p>
        </p:txBody>
      </p:sp>
    </p:spTree>
    <p:extLst>
      <p:ext uri="{BB962C8B-B14F-4D97-AF65-F5344CB8AC3E}">
        <p14:creationId xmlns:p14="http://schemas.microsoft.com/office/powerpoint/2010/main" val="388071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SharePoint will also support</a:t>
            </a:r>
            <a:r>
              <a:rPr lang="nl-BE" baseline="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a:p>
          <a:p>
            <a:r>
              <a:rPr lang="en-US" baseline="0"/>
              <a:t>Yeoman provides a generator ecosystem. A generator is basically a plugin that can be run with the `</a:t>
            </a:r>
            <a:r>
              <a:rPr lang="en-US" baseline="0" err="1"/>
              <a:t>yo</a:t>
            </a:r>
            <a:r>
              <a:rPr lang="en-US" baseline="0"/>
              <a:t>` command to scaffold complete projects or useful parts.</a:t>
            </a:r>
          </a:p>
          <a:p>
            <a:endParaRPr lang="en-US" baseline="0"/>
          </a:p>
          <a:p>
            <a:r>
              <a:rPr lang="en-US" baseline="0" err="1"/>
              <a:t>yo</a:t>
            </a:r>
            <a:r>
              <a:rPr lang="en-US" baseline="0"/>
              <a:t> scaffolds out a new application, writing your build configuration (</a:t>
            </a:r>
            <a:r>
              <a:rPr lang="en-US" baseline="0" err="1"/>
              <a:t>e.g</a:t>
            </a:r>
            <a:r>
              <a:rPr lang="en-US" baseline="0"/>
              <a:t> </a:t>
            </a:r>
            <a:r>
              <a:rPr lang="en-US" baseline="0" err="1"/>
              <a:t>Gruntfile</a:t>
            </a:r>
            <a:r>
              <a:rPr lang="en-US" baseline="0"/>
              <a:t>, </a:t>
            </a:r>
            <a:r>
              <a:rPr lang="en-US" baseline="0" err="1"/>
              <a:t>Gulpfile</a:t>
            </a:r>
            <a:r>
              <a:rPr lang="en-US" baseline="0"/>
              <a:t>) and pulling in relevant build tasks and package manager dependencies (Bower, </a:t>
            </a:r>
            <a:r>
              <a:rPr lang="en-US" baseline="0" err="1"/>
              <a:t>npm</a:t>
            </a:r>
            <a:r>
              <a:rPr lang="en-US" baseline="0"/>
              <a:t>) that you might need for your build.  This is similar to Project Scaffolding in Visual Studio.</a:t>
            </a:r>
          </a:p>
          <a:p>
            <a:endParaRPr lang="en-US" baseline="0"/>
          </a:p>
          <a:p>
            <a:r>
              <a:rPr lang="en-US" baseline="0"/>
              <a:t>Gulp</a:t>
            </a:r>
          </a:p>
          <a:p>
            <a:endParaRPr lang="en-US" baseline="0"/>
          </a:p>
          <a:p>
            <a:r>
              <a:rPr lang="en-US" b="1"/>
              <a:t>Automation</a:t>
            </a:r>
            <a:r>
              <a:rPr lang="en-US"/>
              <a:t> - gulp is a toolkit that helps you automate painful or time-consuming tasks in your development workflow.</a:t>
            </a:r>
          </a:p>
          <a:p>
            <a:r>
              <a:rPr lang="en-US" b="1"/>
              <a:t>Platform-agnostic</a:t>
            </a:r>
            <a:r>
              <a:rPr lang="en-US"/>
              <a:t> - Integrations are built into all major IDEs and people are using gulp with PHP, .NET, Node.js, Java, and other platforms.</a:t>
            </a:r>
          </a:p>
          <a:p>
            <a:r>
              <a:rPr lang="en-US" b="1"/>
              <a:t>Strong Ecosystem</a:t>
            </a:r>
            <a:r>
              <a:rPr lang="en-US"/>
              <a:t> - Use </a:t>
            </a:r>
            <a:r>
              <a:rPr lang="en-US" err="1"/>
              <a:t>npm</a:t>
            </a:r>
            <a:r>
              <a:rPr lang="en-US"/>
              <a:t> modules to do anything you want + over 2000 curated plugins for streaming file transformations</a:t>
            </a:r>
          </a:p>
          <a:p>
            <a:r>
              <a:rPr lang="en-US" b="1"/>
              <a:t>Simple</a:t>
            </a:r>
            <a:r>
              <a:rPr lang="en-US"/>
              <a:t> - By providing only a minimal API surface, gulp is easy to learn and simple to use</a:t>
            </a:r>
          </a:p>
          <a:p>
            <a:endParaRPr lang="en-US" baseline="0"/>
          </a:p>
          <a:p>
            <a:endParaRPr lang="en-US" baseline="0"/>
          </a:p>
          <a:p>
            <a:r>
              <a:rPr lang="nl-BE" baseline="0"/>
              <a:t>Node.js® is a JavaScript runtime built on Chrome's V8 JavaScript engine. Node.js uses an event-driven, non-blocking I/O model that makes it lightweight and efficient. Node.js' package ecosystem, npm, is the largest ecosystem of open source libraries in the world.</a:t>
            </a:r>
          </a:p>
          <a:p>
            <a:endParaRPr lang="nl-BE" baseline="0"/>
          </a:p>
          <a:p>
            <a:r>
              <a:rPr lang="nl-BE" baseline="0"/>
              <a:t>event driven JavaScript runtime, Node is designed to build scalable network applications similar to </a:t>
            </a:r>
          </a:p>
          <a:p>
            <a:endParaRPr lang="nl-BE"/>
          </a:p>
          <a:p>
            <a:r>
              <a:rPr lang="nl-BE"/>
              <a:t>VS SharePoint development: Gulp = MSBuild, NodeJS = IIS (Express), YeoMan = project scafolding in VS, TypeScript= typed superset of JavaScript</a:t>
            </a:r>
          </a:p>
        </p:txBody>
      </p:sp>
      <p:sp>
        <p:nvSpPr>
          <p:cNvPr id="4" name="Slide Number Placeholder 3"/>
          <p:cNvSpPr>
            <a:spLocks noGrp="1"/>
          </p:cNvSpPr>
          <p:nvPr>
            <p:ph type="sldNum" sz="quarter" idx="10"/>
          </p:nvPr>
        </p:nvSpPr>
        <p:spPr/>
        <p:txBody>
          <a:bodyPr/>
          <a:lstStyle/>
          <a:p>
            <a:fld id="{47E6DF34-7984-48EF-95A5-B32874C69631}" type="slidenum">
              <a:rPr lang="en-US" smtClean="0"/>
              <a:t>6</a:t>
            </a:fld>
            <a:endParaRPr lang="en-US"/>
          </a:p>
        </p:txBody>
      </p:sp>
    </p:spTree>
    <p:extLst>
      <p:ext uri="{BB962C8B-B14F-4D97-AF65-F5344CB8AC3E}">
        <p14:creationId xmlns:p14="http://schemas.microsoft.com/office/powerpoint/2010/main" val="371652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package uses a SharePoint Feature to package your web part. By default, the gulp task creates a feature for your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view the raw package contents in the </a:t>
            </a:r>
            <a:r>
              <a:rPr lang="en-US" sz="900" b="1" i="0" kern="1200" dirty="0" err="1">
                <a:solidFill>
                  <a:schemeClr val="tx1"/>
                </a:solidFill>
                <a:effectLst/>
                <a:latin typeface="Segoe UI Light" pitchFamily="34" charset="0"/>
                <a:ea typeface="+mn-ea"/>
                <a:cs typeface="+mn-cs"/>
              </a:rPr>
              <a:t>sharepoint</a:t>
            </a:r>
            <a:r>
              <a:rPr lang="en-US" sz="900" b="0" i="0" kern="1200" dirty="0">
                <a:solidFill>
                  <a:schemeClr val="tx1"/>
                </a:solidFill>
                <a:effectLst/>
                <a:latin typeface="Segoe UI Light" pitchFamily="34" charset="0"/>
                <a:ea typeface="+mn-ea"/>
                <a:cs typeface="+mn-cs"/>
              </a:rPr>
              <a:t> folder.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contents are then packaged into a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sp</a:t>
            </a:r>
            <a:r>
              <a:rPr lang="en-US" altLang="zh-CN" sz="900" b="1" i="0" kern="1200" dirty="0" err="1">
                <a:solidFill>
                  <a:schemeClr val="tx1"/>
                </a:solidFill>
                <a:effectLst/>
                <a:latin typeface="Segoe UI Light" pitchFamily="34" charset="0"/>
                <a:ea typeface="+mn-ea"/>
                <a:cs typeface="+mn-cs"/>
              </a:rPr>
              <a:t>pkg</a:t>
            </a:r>
            <a:r>
              <a:rPr lang="en-US" sz="900" b="0" i="0" kern="1200" dirty="0">
                <a:solidFill>
                  <a:schemeClr val="tx1"/>
                </a:solidFill>
                <a:effectLst/>
                <a:latin typeface="Segoe UI Light" pitchFamily="34" charset="0"/>
                <a:ea typeface="+mn-ea"/>
                <a:cs typeface="+mn-cs"/>
              </a:rPr>
              <a:t> file. The package format is very similar to a SharePoint Add-in package and uses the Microsoft Open Packaging Conventions to package your solution.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The JavaScript files, CSS and other assets are not packaged and you will have to deploy them to an external location such as a CDN.</a:t>
            </a:r>
            <a:r>
              <a:rPr lang="en-US" sz="900" b="0" i="0" kern="1200" dirty="0">
                <a:solidFill>
                  <a:schemeClr val="tx1"/>
                </a:solidFill>
                <a:effectLst/>
                <a:latin typeface="Segoe UI Light" pitchFamily="34" charset="0"/>
                <a:ea typeface="+mn-ea"/>
                <a:cs typeface="+mn-cs"/>
              </a:rPr>
              <a:t> In order to test the web part during development, you can load all the assets from your local computer.</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9497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6628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0214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1032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Package the HelloWorld web part</a:t>
            </a:r>
            <a:r>
              <a:rPr lang="en-US" sz="900" b="0" i="0" kern="1200" baseline="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Deploy the HelloWorld package to the App Catalog, </a:t>
            </a:r>
            <a:r>
              <a:rPr lang="en-US" sz="900" b="0" i="0" kern="120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Install the client-side solution on your team site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476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canvizdev.sharepoint.com/sites/dev/Shared%20Documen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tiff"/><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tiff"/><Relationship Id="rId7" Type="http://schemas.openxmlformats.org/officeDocument/2006/relationships/image" Target="../media/image18.tiff"/><Relationship Id="rId2" Type="http://schemas.openxmlformats.org/officeDocument/2006/relationships/image" Target="../media/image23.emf"/><Relationship Id="rId1" Type="http://schemas.openxmlformats.org/officeDocument/2006/relationships/slideLayout" Target="../slideLayouts/slideLayout18.xml"/><Relationship Id="rId6" Type="http://schemas.openxmlformats.org/officeDocument/2006/relationships/image" Target="../media/image17.tiff"/><Relationship Id="rId5" Type="http://schemas.openxmlformats.org/officeDocument/2006/relationships/image" Target="../media/image15.png"/><Relationship Id="rId10" Type="http://schemas.openxmlformats.org/officeDocument/2006/relationships/image" Target="../media/image19.tiff"/><Relationship Id="rId4" Type="http://schemas.openxmlformats.org/officeDocument/2006/relationships/image" Target="../media/image24.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Deep Dive of the SharePoint Framework</a:t>
            </a:r>
          </a:p>
        </p:txBody>
      </p:sp>
      <p:sp>
        <p:nvSpPr>
          <p:cNvPr id="6" name="Text Placeholder 5"/>
          <p:cNvSpPr>
            <a:spLocks noGrp="1"/>
          </p:cNvSpPr>
          <p:nvPr>
            <p:ph type="body" sz="quarter" idx="14"/>
          </p:nvPr>
        </p:nvSpPr>
        <p:spPr/>
        <p:txBody>
          <a:bodyPr/>
          <a:lstStyle/>
          <a:p>
            <a:r>
              <a:rPr lang="en-US"/>
              <a:t>Tools: SharePoint Yeoman Generator, Gulp, and Workbench</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06758"/>
          </a:xfrm>
        </p:spPr>
        <p:txBody>
          <a:bodyPr/>
          <a:lstStyle/>
          <a:p>
            <a:r>
              <a:rPr lang="en-US"/>
              <a:t>Defined and implemented in </a:t>
            </a:r>
            <a:r>
              <a:rPr lang="en-US" b="1"/>
              <a:t>@</a:t>
            </a:r>
            <a:r>
              <a:rPr lang="en-US" b="1" err="1"/>
              <a:t>microsoft</a:t>
            </a:r>
            <a:r>
              <a:rPr lang="en-US" b="1"/>
              <a:t>\</a:t>
            </a:r>
            <a:r>
              <a:rPr lang="en-US" b="1" err="1"/>
              <a:t>sp</a:t>
            </a:r>
            <a:r>
              <a:rPr lang="en-US" b="1"/>
              <a:t>-build-core-tasks</a:t>
            </a:r>
            <a:r>
              <a:rPr lang="en-US"/>
              <a:t> </a:t>
            </a:r>
            <a:r>
              <a:rPr lang="en-US" err="1"/>
              <a:t>npm</a:t>
            </a:r>
            <a:r>
              <a:rPr lang="en-US"/>
              <a:t> package</a:t>
            </a:r>
          </a:p>
          <a:p>
            <a:r>
              <a:rPr lang="en-US"/>
              <a:t>List the available Gulp tasks</a:t>
            </a:r>
          </a:p>
          <a:p>
            <a:pPr lvl="1"/>
            <a:endParaRPr lang="en-US" sz="1400"/>
          </a:p>
        </p:txBody>
      </p:sp>
      <p:sp>
        <p:nvSpPr>
          <p:cNvPr id="3" name="Title 2"/>
          <p:cNvSpPr>
            <a:spLocks noGrp="1"/>
          </p:cNvSpPr>
          <p:nvPr>
            <p:ph type="title"/>
          </p:nvPr>
        </p:nvSpPr>
        <p:spPr/>
        <p:txBody>
          <a:bodyPr/>
          <a:lstStyle/>
          <a:p>
            <a:r>
              <a:rPr lang="en-US"/>
              <a:t>Gulp Tasks</a:t>
            </a:r>
          </a:p>
        </p:txBody>
      </p:sp>
      <p:pic>
        <p:nvPicPr>
          <p:cNvPr id="5" name="Picture 4"/>
          <p:cNvPicPr>
            <a:picLocks noChangeAspect="1"/>
          </p:cNvPicPr>
          <p:nvPr/>
        </p:nvPicPr>
        <p:blipFill>
          <a:blip r:embed="rId2"/>
          <a:stretch>
            <a:fillRect/>
          </a:stretch>
        </p:blipFill>
        <p:spPr>
          <a:xfrm>
            <a:off x="5864395" y="3419607"/>
            <a:ext cx="5931205" cy="2800494"/>
          </a:xfrm>
          <a:prstGeom prst="rect">
            <a:avLst/>
          </a:prstGeom>
        </p:spPr>
      </p:pic>
      <p:sp>
        <p:nvSpPr>
          <p:cNvPr id="6" name="Rectangle 5"/>
          <p:cNvSpPr/>
          <p:nvPr/>
        </p:nvSpPr>
        <p:spPr bwMode="auto">
          <a:xfrm>
            <a:off x="745630" y="3419607"/>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-T</a:t>
            </a:r>
            <a:endParaRPr lang="fi-FI" sz="200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3063062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47207"/>
          </a:xfrm>
        </p:spPr>
        <p:txBody>
          <a:bodyPr/>
          <a:lstStyle/>
          <a:p>
            <a:r>
              <a:rPr lang="en-US" altLang="zh-CN" sz="2000" b="1" dirty="0"/>
              <a:t>clean</a:t>
            </a:r>
            <a:r>
              <a:rPr lang="en-US" sz="2000" dirty="0"/>
              <a:t> - deletes SharePoint Framework build folders and intermediate Sass files in the </a:t>
            </a:r>
            <a:r>
              <a:rPr lang="en-US" sz="2000" dirty="0" err="1"/>
              <a:t>src</a:t>
            </a:r>
            <a:r>
              <a:rPr lang="en-US" sz="2000" dirty="0"/>
              <a:t> folder</a:t>
            </a:r>
          </a:p>
          <a:p>
            <a:r>
              <a:rPr lang="en-US" sz="2000" b="1" dirty="0"/>
              <a:t>build</a:t>
            </a:r>
            <a:r>
              <a:rPr lang="en-US" sz="2000" dirty="0"/>
              <a:t> - build the project</a:t>
            </a:r>
          </a:p>
          <a:p>
            <a:r>
              <a:rPr lang="en-US" sz="2000" b="1" dirty="0"/>
              <a:t>default</a:t>
            </a:r>
            <a:r>
              <a:rPr lang="en-US" sz="2000" dirty="0"/>
              <a:t> - equivalent to bundle</a:t>
            </a:r>
            <a:endParaRPr lang="en-US" sz="2000" b="1" dirty="0"/>
          </a:p>
          <a:p>
            <a:r>
              <a:rPr lang="en-US" sz="2000" b="1" dirty="0"/>
              <a:t>bundle</a:t>
            </a:r>
            <a:r>
              <a:rPr lang="en-US" sz="2000" dirty="0"/>
              <a:t> - build, localize, and bundle the project</a:t>
            </a:r>
          </a:p>
          <a:p>
            <a:r>
              <a:rPr lang="en-US" sz="2000" b="1" dirty="0"/>
              <a:t>dev-deploy</a:t>
            </a:r>
            <a:r>
              <a:rPr lang="en-US" sz="2000" dirty="0"/>
              <a:t> - deploy the current project to a development Azure CDN for sharing builds with colleagues</a:t>
            </a:r>
          </a:p>
          <a:p>
            <a:r>
              <a:rPr lang="en-US" sz="2000" b="1" dirty="0"/>
              <a:t>deploy-azure-storage</a:t>
            </a:r>
            <a:r>
              <a:rPr lang="en-US" sz="2000" dirty="0"/>
              <a:t> - upload the assets to a </a:t>
            </a:r>
            <a:r>
              <a:rPr lang="en-US" altLang="zh-CN" sz="2000" dirty="0"/>
              <a:t>Azure</a:t>
            </a:r>
            <a:r>
              <a:rPr lang="en-US" sz="2000" dirty="0"/>
              <a:t> s</a:t>
            </a:r>
            <a:r>
              <a:rPr lang="en-US" altLang="zh-CN" sz="2000" dirty="0"/>
              <a:t>torage container</a:t>
            </a:r>
            <a:endParaRPr lang="en-US" sz="2000" dirty="0"/>
          </a:p>
          <a:p>
            <a:r>
              <a:rPr lang="en-US" sz="2000" b="1" dirty="0"/>
              <a:t>package-solution</a:t>
            </a:r>
            <a:r>
              <a:rPr lang="en-US" sz="2000" dirty="0"/>
              <a:t> - package the project into a SPPKG</a:t>
            </a:r>
          </a:p>
          <a:p>
            <a:r>
              <a:rPr lang="en-US" sz="2000" b="1" dirty="0"/>
              <a:t>test</a:t>
            </a:r>
            <a:r>
              <a:rPr lang="en-US" sz="2000" dirty="0"/>
              <a:t> - build, localize, and bundle the project and run tests, and verify the coverage</a:t>
            </a:r>
          </a:p>
          <a:p>
            <a:r>
              <a:rPr lang="en-US" sz="2000" b="1" dirty="0"/>
              <a:t>serve</a:t>
            </a:r>
            <a:r>
              <a:rPr lang="en-US" sz="2000" dirty="0"/>
              <a:t> - build and bundle the project and run the development server</a:t>
            </a:r>
          </a:p>
          <a:p>
            <a:r>
              <a:rPr lang="en-US" sz="2000" b="1" dirty="0"/>
              <a:t>trust-dev-cert</a:t>
            </a:r>
            <a:r>
              <a:rPr lang="en-US" sz="2000" dirty="0"/>
              <a:t> - generates and trusts a development certificate if one isn't already present</a:t>
            </a:r>
          </a:p>
          <a:p>
            <a:r>
              <a:rPr lang="en-US" sz="2000" b="1" dirty="0" err="1"/>
              <a:t>untrust</a:t>
            </a:r>
            <a:r>
              <a:rPr lang="en-US" sz="2000" b="1" dirty="0"/>
              <a:t>-dev-cert</a:t>
            </a:r>
            <a:r>
              <a:rPr lang="en-US" sz="2000" dirty="0"/>
              <a:t> - </a:t>
            </a:r>
            <a:r>
              <a:rPr lang="en-US" sz="2000" dirty="0" err="1"/>
              <a:t>untrusts</a:t>
            </a:r>
            <a:r>
              <a:rPr lang="en-US" sz="2000" dirty="0"/>
              <a:t> and deletes the development certificate if it exists</a:t>
            </a:r>
          </a:p>
        </p:txBody>
      </p:sp>
      <p:sp>
        <p:nvSpPr>
          <p:cNvPr id="3" name="Title 2"/>
          <p:cNvSpPr>
            <a:spLocks noGrp="1"/>
          </p:cNvSpPr>
          <p:nvPr>
            <p:ph type="title"/>
          </p:nvPr>
        </p:nvSpPr>
        <p:spPr/>
        <p:txBody>
          <a:bodyPr/>
          <a:lstStyle/>
          <a:p>
            <a:r>
              <a:rPr lang="en-US"/>
              <a:t>What the Gulp tasks do</a:t>
            </a:r>
          </a:p>
        </p:txBody>
      </p:sp>
      <p:pic>
        <p:nvPicPr>
          <p:cNvPr id="5" name="Picture 4"/>
          <p:cNvPicPr>
            <a:picLocks noChangeAspect="1"/>
          </p:cNvPicPr>
          <p:nvPr/>
        </p:nvPicPr>
        <p:blipFill>
          <a:blip r:embed="rId2"/>
          <a:stretch>
            <a:fillRect/>
          </a:stretch>
        </p:blipFill>
        <p:spPr>
          <a:xfrm>
            <a:off x="10826749" y="3713286"/>
            <a:ext cx="990600" cy="2226188"/>
          </a:xfrm>
          <a:prstGeom prst="rect">
            <a:avLst/>
          </a:prstGeom>
        </p:spPr>
      </p:pic>
    </p:spTree>
    <p:extLst>
      <p:ext uri="{BB962C8B-B14F-4D97-AF65-F5344CB8AC3E}">
        <p14:creationId xmlns:p14="http://schemas.microsoft.com/office/powerpoint/2010/main" val="1408150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36846"/>
          </a:xfrm>
        </p:spPr>
        <p:txBody>
          <a:bodyPr/>
          <a:lstStyle/>
          <a:p>
            <a:r>
              <a:rPr lang="en-US" sz="3600"/>
              <a:t>Gulp tasks packages solution</a:t>
            </a:r>
          </a:p>
          <a:p>
            <a:endParaRPr lang="en-US" sz="3600"/>
          </a:p>
          <a:p>
            <a:r>
              <a:rPr lang="en-US" sz="3600"/>
              <a:t>Package contents are put into an .</a:t>
            </a:r>
            <a:r>
              <a:rPr lang="en-US" sz="3600" err="1"/>
              <a:t>spapp</a:t>
            </a:r>
            <a:r>
              <a:rPr lang="en-US" sz="3600"/>
              <a:t> file</a:t>
            </a:r>
          </a:p>
          <a:p>
            <a:endParaRPr lang="en-US" sz="3600"/>
          </a:p>
          <a:p>
            <a:endParaRPr lang="en-US" sz="3600"/>
          </a:p>
          <a:p>
            <a:endParaRPr lang="en-US" sz="3600"/>
          </a:p>
          <a:p>
            <a:r>
              <a:rPr lang="en-US" sz="3600"/>
              <a:t>The JavaScript files, CSS and other assets are not packaged, they must be deployed to an external location such as a CDN.</a:t>
            </a:r>
          </a:p>
        </p:txBody>
      </p:sp>
      <p:sp>
        <p:nvSpPr>
          <p:cNvPr id="3" name="Title 2"/>
          <p:cNvSpPr>
            <a:spLocks noGrp="1"/>
          </p:cNvSpPr>
          <p:nvPr>
            <p:ph type="title"/>
          </p:nvPr>
        </p:nvSpPr>
        <p:spPr/>
        <p:txBody>
          <a:bodyPr/>
          <a:lstStyle/>
          <a:p>
            <a:r>
              <a:rPr lang="en-US"/>
              <a:t>Solution Packaging</a:t>
            </a:r>
          </a:p>
        </p:txBody>
      </p:sp>
      <p:sp>
        <p:nvSpPr>
          <p:cNvPr id="4" name="Rectangle 3"/>
          <p:cNvSpPr/>
          <p:nvPr/>
        </p:nvSpPr>
        <p:spPr bwMode="auto">
          <a:xfrm>
            <a:off x="762690" y="1812678"/>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package-solution</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762690" y="3059451"/>
            <a:ext cx="8210550" cy="1828800"/>
          </a:xfrm>
          <a:prstGeom prst="rect">
            <a:avLst/>
          </a:prstGeom>
        </p:spPr>
      </p:pic>
    </p:spTree>
    <p:extLst>
      <p:ext uri="{BB962C8B-B14F-4D97-AF65-F5344CB8AC3E}">
        <p14:creationId xmlns:p14="http://schemas.microsoft.com/office/powerpoint/2010/main" val="2013993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a:t>Local development time experience</a:t>
            </a:r>
          </a:p>
          <a:p>
            <a:r>
              <a:rPr lang="en-US" sz="3200"/>
              <a:t>Test your changes immediately even in offline mode</a:t>
            </a:r>
          </a:p>
          <a:p>
            <a:endParaRPr lang="fi-FI" sz="3200"/>
          </a:p>
        </p:txBody>
      </p:sp>
      <p:sp>
        <p:nvSpPr>
          <p:cNvPr id="4" name="Title 3"/>
          <p:cNvSpPr>
            <a:spLocks noGrp="1"/>
          </p:cNvSpPr>
          <p:nvPr>
            <p:ph type="title"/>
          </p:nvPr>
        </p:nvSpPr>
        <p:spPr/>
        <p:txBody>
          <a:bodyPr/>
          <a:lstStyle/>
          <a:p>
            <a:r>
              <a:rPr lang="en-US"/>
              <a:t>SharePoint Workbench</a:t>
            </a:r>
            <a:endParaRPr lang="fi-FI"/>
          </a:p>
        </p:txBody>
      </p:sp>
      <p:pic>
        <p:nvPicPr>
          <p:cNvPr id="7" name="Picture 6"/>
          <p:cNvPicPr>
            <a:picLocks noChangeAspect="1"/>
          </p:cNvPicPr>
          <p:nvPr/>
        </p:nvPicPr>
        <p:blipFill>
          <a:blip r:embed="rId3"/>
          <a:stretch>
            <a:fillRect/>
          </a:stretch>
        </p:blipFill>
        <p:spPr>
          <a:xfrm>
            <a:off x="3962398" y="2373829"/>
            <a:ext cx="4488087" cy="4024469"/>
          </a:xfrm>
          <a:prstGeom prst="rect">
            <a:avLst/>
          </a:prstGeom>
        </p:spPr>
      </p:pic>
    </p:spTree>
    <p:extLst>
      <p:ext uri="{BB962C8B-B14F-4D97-AF65-F5344CB8AC3E}">
        <p14:creationId xmlns:p14="http://schemas.microsoft.com/office/powerpoint/2010/main" val="31350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a:t>Build and run on local server </a:t>
            </a:r>
            <a:r>
              <a:rPr lang="en-US" b="1"/>
              <a:t>and </a:t>
            </a:r>
            <a:r>
              <a:rPr lang="en-US"/>
              <a:t>automatically launch local SharePoint Workbench</a:t>
            </a:r>
          </a:p>
          <a:p>
            <a:endParaRPr lang="en-US"/>
          </a:p>
          <a:p>
            <a:endParaRPr lang="en-US"/>
          </a:p>
          <a:p>
            <a:r>
              <a:rPr lang="en-US"/>
              <a:t>Build and run solution on local server</a:t>
            </a:r>
          </a:p>
        </p:txBody>
      </p:sp>
      <p:sp>
        <p:nvSpPr>
          <p:cNvPr id="3" name="Title 2"/>
          <p:cNvSpPr>
            <a:spLocks noGrp="1"/>
          </p:cNvSpPr>
          <p:nvPr>
            <p:ph type="title"/>
          </p:nvPr>
        </p:nvSpPr>
        <p:spPr/>
        <p:txBody>
          <a:bodyPr/>
          <a:lstStyle/>
          <a:p>
            <a:r>
              <a:rPr lang="en-US"/>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 --</a:t>
            </a:r>
            <a:r>
              <a:rPr lang="en-US" sz="2000" err="1">
                <a:gradFill>
                  <a:gsLst>
                    <a:gs pos="0">
                      <a:srgbClr val="FFFFFF"/>
                    </a:gs>
                    <a:gs pos="100000">
                      <a:srgbClr val="FFFFFF"/>
                    </a:gs>
                  </a:gsLst>
                  <a:lin ang="5400000" scaled="0"/>
                </a:gradFill>
                <a:latin typeface="Consolas" panose="020B0609020204030204" pitchFamily="49" charset="0"/>
              </a:rPr>
              <a:t>nobrowser</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149" y="1212850"/>
            <a:ext cx="6735688" cy="4912114"/>
          </a:xfrm>
        </p:spPr>
        <p:txBody>
          <a:bodyPr/>
          <a:lstStyle/>
          <a:p>
            <a:r>
              <a:rPr lang="en-US" sz="3200" dirty="0" err="1"/>
              <a:t>SPFx</a:t>
            </a:r>
            <a:r>
              <a:rPr lang="en-US" sz="3200" dirty="0"/>
              <a:t> web parts are authored in </a:t>
            </a:r>
            <a:r>
              <a:rPr lang="en-US" sz="3200" dirty="0" err="1"/>
              <a:t>TypeScript</a:t>
            </a:r>
            <a:endParaRPr lang="en-US" sz="3200" dirty="0"/>
          </a:p>
          <a:p>
            <a:r>
              <a:rPr lang="en-US" sz="3200" dirty="0"/>
              <a:t>The build process changes the </a:t>
            </a:r>
            <a:r>
              <a:rPr lang="en-US" sz="3200" dirty="0" err="1"/>
              <a:t>TypeScript</a:t>
            </a:r>
            <a:r>
              <a:rPr lang="en-US" sz="3200" dirty="0"/>
              <a:t> into JavaScript and bundles it all into a single file</a:t>
            </a:r>
          </a:p>
          <a:p>
            <a:r>
              <a:rPr lang="en-US" sz="3200" dirty="0"/>
              <a:t>As a result, it can be hard to debug the JavaScript the build generates</a:t>
            </a:r>
          </a:p>
          <a:p>
            <a:r>
              <a:rPr lang="en-US" sz="3200" dirty="0"/>
              <a:t>Source code mapping files make it possible to debug the original unbundled </a:t>
            </a:r>
            <a:r>
              <a:rPr lang="en-US" sz="3200" dirty="0" err="1"/>
              <a:t>TypeScript</a:t>
            </a:r>
            <a:r>
              <a:rPr lang="en-US" sz="3200" dirty="0"/>
              <a:t> code</a:t>
            </a:r>
          </a:p>
        </p:txBody>
      </p:sp>
      <p:sp>
        <p:nvSpPr>
          <p:cNvPr id="3" name="Title 2"/>
          <p:cNvSpPr>
            <a:spLocks noGrp="1"/>
          </p:cNvSpPr>
          <p:nvPr>
            <p:ph type="title"/>
          </p:nvPr>
        </p:nvSpPr>
        <p:spPr/>
        <p:txBody>
          <a:bodyPr/>
          <a:lstStyle/>
          <a:p>
            <a:r>
              <a:rPr lang="en-US"/>
              <a:t>Mapping Files Making Debugging Easier</a:t>
            </a:r>
          </a:p>
        </p:txBody>
      </p:sp>
      <p:pic>
        <p:nvPicPr>
          <p:cNvPr id="10" name="Picture 9" descr="Treasure map icon | Game-icons.net"/>
          <p:cNvPicPr>
            <a:picLocks noChangeAspect="1"/>
          </p:cNvPicPr>
          <p:nvPr/>
        </p:nvPicPr>
        <p:blipFill>
          <a:blip r:embed="rId2"/>
          <a:stretch>
            <a:fillRect/>
          </a:stretch>
        </p:blipFill>
        <p:spPr>
          <a:xfrm>
            <a:off x="274639" y="1337022"/>
            <a:ext cx="4876800" cy="4876800"/>
          </a:xfrm>
          <a:prstGeom prst="rect">
            <a:avLst/>
          </a:prstGeom>
        </p:spPr>
      </p:pic>
      <p:pic>
        <p:nvPicPr>
          <p:cNvPr id="7" name="Picture 6" descr="... presented the “Building End-to-End Apps Using TypeScript” session"/>
          <p:cNvPicPr>
            <a:picLocks noChangeAspect="1"/>
          </p:cNvPicPr>
          <p:nvPr/>
        </p:nvPicPr>
        <p:blipFill>
          <a:blip r:embed="rId3"/>
          <a:stretch>
            <a:fillRect/>
          </a:stretch>
        </p:blipFill>
        <p:spPr>
          <a:xfrm>
            <a:off x="961653" y="2201118"/>
            <a:ext cx="1422223" cy="711112"/>
          </a:xfrm>
          <a:prstGeom prst="rect">
            <a:avLst/>
          </a:prstGeom>
        </p:spPr>
      </p:pic>
      <p:pic>
        <p:nvPicPr>
          <p:cNvPr id="9" name="Picture 8" descr="Cómo borrar elementos de un array en JavaScript? – Geeky Theory"/>
          <p:cNvPicPr>
            <a:picLocks noChangeAspect="1"/>
          </p:cNvPicPr>
          <p:nvPr/>
        </p:nvPicPr>
        <p:blipFill>
          <a:blip r:embed="rId4"/>
          <a:stretch>
            <a:fillRect/>
          </a:stretch>
        </p:blipFill>
        <p:spPr>
          <a:xfrm>
            <a:off x="3193901" y="4397308"/>
            <a:ext cx="1581809" cy="1815313"/>
          </a:xfrm>
          <a:prstGeom prst="rect">
            <a:avLst/>
          </a:prstGeom>
        </p:spPr>
      </p:pic>
    </p:spTree>
    <p:extLst>
      <p:ext uri="{BB962C8B-B14F-4D97-AF65-F5344CB8AC3E}">
        <p14:creationId xmlns:p14="http://schemas.microsoft.com/office/powerpoint/2010/main" val="429925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57996" y="1212850"/>
            <a:ext cx="8103841" cy="2683812"/>
          </a:xfrm>
        </p:spPr>
        <p:txBody>
          <a:bodyPr/>
          <a:lstStyle/>
          <a:p>
            <a:r>
              <a:rPr lang="en-US" sz="2800" err="1"/>
              <a:t>SPFx</a:t>
            </a:r>
            <a:r>
              <a:rPr lang="en-US" sz="2800"/>
              <a:t> generates source code mapping files in debug builds</a:t>
            </a:r>
          </a:p>
          <a:p>
            <a:r>
              <a:rPr lang="en-US" sz="2800" err="1"/>
              <a:t>TypeScript</a:t>
            </a:r>
            <a:r>
              <a:rPr lang="en-US" sz="2800"/>
              <a:t> files are mapped to the generated JavaScript files</a:t>
            </a:r>
          </a:p>
          <a:p>
            <a:r>
              <a:rPr lang="en-US" sz="2800"/>
              <a:t>Source code mapping files are included in the generated JavaScript files</a:t>
            </a:r>
            <a:endParaRPr lang="en-US" sz="3600"/>
          </a:p>
        </p:txBody>
      </p:sp>
      <p:sp>
        <p:nvSpPr>
          <p:cNvPr id="3" name="Title 2"/>
          <p:cNvSpPr>
            <a:spLocks noGrp="1"/>
          </p:cNvSpPr>
          <p:nvPr>
            <p:ph type="title"/>
          </p:nvPr>
        </p:nvSpPr>
        <p:spPr/>
        <p:txBody>
          <a:bodyPr/>
          <a:lstStyle/>
          <a:p>
            <a:r>
              <a:rPr lang="en-US"/>
              <a:t>Source Code Mapping Files Details</a:t>
            </a:r>
          </a:p>
        </p:txBody>
      </p:sp>
      <p:pic>
        <p:nvPicPr>
          <p:cNvPr id="4" name="Picture 3"/>
          <p:cNvPicPr>
            <a:picLocks noChangeAspect="1"/>
          </p:cNvPicPr>
          <p:nvPr/>
        </p:nvPicPr>
        <p:blipFill>
          <a:blip r:embed="rId3"/>
          <a:stretch>
            <a:fillRect/>
          </a:stretch>
        </p:blipFill>
        <p:spPr>
          <a:xfrm>
            <a:off x="434220" y="1337022"/>
            <a:ext cx="3397425" cy="1689187"/>
          </a:xfrm>
          <a:prstGeom prst="rect">
            <a:avLst/>
          </a:prstGeom>
        </p:spPr>
      </p:pic>
      <p:pic>
        <p:nvPicPr>
          <p:cNvPr id="5" name="Picture 4"/>
          <p:cNvPicPr>
            <a:picLocks noChangeAspect="1"/>
          </p:cNvPicPr>
          <p:nvPr/>
        </p:nvPicPr>
        <p:blipFill>
          <a:blip r:embed="rId4"/>
          <a:stretch>
            <a:fillRect/>
          </a:stretch>
        </p:blipFill>
        <p:spPr>
          <a:xfrm>
            <a:off x="4340997" y="3920006"/>
            <a:ext cx="7537837" cy="2457576"/>
          </a:xfrm>
          <a:prstGeom prst="rect">
            <a:avLst/>
          </a:prstGeom>
        </p:spPr>
      </p:pic>
    </p:spTree>
    <p:extLst>
      <p:ext uri="{BB962C8B-B14F-4D97-AF65-F5344CB8AC3E}">
        <p14:creationId xmlns:p14="http://schemas.microsoft.com/office/powerpoint/2010/main" val="2853557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Debugging a debug build</a:t>
            </a:r>
          </a:p>
        </p:txBody>
      </p:sp>
      <p:pic>
        <p:nvPicPr>
          <p:cNvPr id="4" name="Picture 3"/>
          <p:cNvPicPr>
            <a:picLocks noChangeAspect="1"/>
          </p:cNvPicPr>
          <p:nvPr/>
        </p:nvPicPr>
        <p:blipFill>
          <a:blip r:embed="rId3"/>
          <a:stretch>
            <a:fillRect/>
          </a:stretch>
        </p:blipFill>
        <p:spPr>
          <a:xfrm>
            <a:off x="259614" y="1235176"/>
            <a:ext cx="7031453" cy="5142406"/>
          </a:xfrm>
          <a:prstGeom prst="rect">
            <a:avLst/>
          </a:prstGeom>
        </p:spPr>
      </p:pic>
      <p:pic>
        <p:nvPicPr>
          <p:cNvPr id="4098" name="Picture 2" descr="C:\Users\topsh\AppData\Local\Temp\SNAGHTML46d5cf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749" y="1227863"/>
            <a:ext cx="6962895" cy="51497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6614798" y="1254273"/>
            <a:ext cx="5581650" cy="5267325"/>
          </a:xfrm>
          <a:prstGeom prst="rect">
            <a:avLst/>
          </a:prstGeom>
        </p:spPr>
      </p:pic>
    </p:spTree>
    <p:extLst>
      <p:ext uri="{BB962C8B-B14F-4D97-AF65-F5344CB8AC3E}">
        <p14:creationId xmlns:p14="http://schemas.microsoft.com/office/powerpoint/2010/main" val="76197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a:t>Local</a:t>
            </a:r>
          </a:p>
          <a:p>
            <a:pPr lvl="1"/>
            <a:r>
              <a:rPr lang="en-US"/>
              <a:t>Runs on </a:t>
            </a:r>
            <a:r>
              <a:rPr lang="en-US">
                <a:hlinkClick r:id="rId2"/>
              </a:rPr>
              <a:t>https://localhost</a:t>
            </a:r>
            <a:endParaRPr lang="en-US"/>
          </a:p>
          <a:p>
            <a:pPr lvl="1"/>
            <a:r>
              <a:rPr lang="en-US"/>
              <a:t>Has no SharePoint Context</a:t>
            </a:r>
          </a:p>
          <a:p>
            <a:pPr lvl="1"/>
            <a:r>
              <a:rPr lang="en-US"/>
              <a:t>Use mock data</a:t>
            </a:r>
          </a:p>
          <a:p>
            <a:r>
              <a:rPr lang="en-US"/>
              <a:t>SharePoint</a:t>
            </a:r>
          </a:p>
          <a:p>
            <a:pPr lvl="1"/>
            <a:r>
              <a:rPr lang="en-US"/>
              <a:t>Runs on SharePoint Site (</a:t>
            </a:r>
            <a:r>
              <a:rPr lang="en-US">
                <a:hlinkClick r:id="rId3"/>
              </a:rPr>
              <a:t>https://&lt;your-sharepoint-site&gt;</a:t>
            </a:r>
            <a:r>
              <a:rPr lang="en-US" altLang="zh-CN">
                <a:hlinkClick r:id="rId3"/>
              </a:rPr>
              <a:t>/_layouts</a:t>
            </a:r>
            <a:r>
              <a:rPr lang="en-US">
                <a:hlinkClick r:id="rId3"/>
              </a:rPr>
              <a:t>/workbench.aspx</a:t>
            </a:r>
            <a:r>
              <a:rPr lang="en-US"/>
              <a:t>)</a:t>
            </a:r>
          </a:p>
          <a:p>
            <a:pPr lvl="1"/>
            <a:r>
              <a:rPr lang="en-US"/>
              <a:t>Has SharePoint Context</a:t>
            </a:r>
          </a:p>
          <a:p>
            <a:pPr lvl="1"/>
            <a:r>
              <a:rPr lang="en-US"/>
              <a:t>Use SharePoint data</a:t>
            </a:r>
          </a:p>
          <a:p>
            <a:pPr lvl="1"/>
            <a:endParaRPr lang="en-US"/>
          </a:p>
          <a:p>
            <a:pPr lvl="1"/>
            <a:endParaRPr lang="en-US"/>
          </a:p>
          <a:p>
            <a:pPr lvl="1"/>
            <a:endParaRPr lang="en-US"/>
          </a:p>
        </p:txBody>
      </p:sp>
      <p:sp>
        <p:nvSpPr>
          <p:cNvPr id="3" name="Title 2"/>
          <p:cNvSpPr>
            <a:spLocks noGrp="1"/>
          </p:cNvSpPr>
          <p:nvPr>
            <p:ph type="title"/>
          </p:nvPr>
        </p:nvSpPr>
        <p:spPr/>
        <p:txBody>
          <a:bodyPr/>
          <a:lstStyle/>
          <a:p>
            <a:r>
              <a:rPr lang="en-US"/>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sz="2400"/>
              <a:t>Package the HelloWorld web part</a:t>
            </a:r>
          </a:p>
          <a:p>
            <a:endParaRPr lang="en-US" sz="2400"/>
          </a:p>
          <a:p>
            <a:r>
              <a:rPr lang="en-US" sz="2400"/>
              <a:t>Deploy the HelloWorld package to the App Catalog</a:t>
            </a:r>
          </a:p>
          <a:p>
            <a:endParaRPr lang="en-US" sz="2400"/>
          </a:p>
          <a:p>
            <a:r>
              <a:rPr lang="en-US" sz="2400"/>
              <a:t>Install the client-side solution on your team site  for the demo</a:t>
            </a:r>
            <a:endParaRPr lang="fi-FI" sz="240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9326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nchor="t"/>
          <a:lstStyle/>
          <a:p>
            <a:r>
              <a:rPr lang="en-US" sz="6000"/>
              <a:t>SharePoint Framework – All about typical web stack tooling</a:t>
            </a:r>
            <a:endParaRPr lang="fi-FI" sz="6000"/>
          </a:p>
        </p:txBody>
      </p:sp>
    </p:spTree>
    <p:extLst>
      <p:ext uri="{BB962C8B-B14F-4D97-AF65-F5344CB8AC3E}">
        <p14:creationId xmlns:p14="http://schemas.microsoft.com/office/powerpoint/2010/main" val="35065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2"/>
            <a:ext cx="6400687" cy="47798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8000" tIns="146283" rIns="182854" bIns="146283"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3200">
                <a:solidFill>
                  <a:schemeClr val="tx1">
                    <a:lumMod val="75000"/>
                    <a:lumOff val="25000"/>
                  </a:schemeClr>
                </a:solidFill>
              </a:rPr>
              <a:t>Tooling</a:t>
            </a:r>
          </a:p>
          <a:p>
            <a:pPr marL="694971" lvl="1" indent="-228600">
              <a:buFont typeface="Arial" panose="020B0604020202020204" pitchFamily="34" charset="0"/>
              <a:buChar char="•"/>
            </a:pPr>
            <a:r>
              <a:rPr lang="en-US" sz="2400">
                <a:solidFill>
                  <a:schemeClr val="tx1">
                    <a:lumMod val="75000"/>
                    <a:lumOff val="25000"/>
                  </a:schemeClr>
                </a:solidFill>
              </a:rPr>
              <a:t>Node.js</a:t>
            </a:r>
          </a:p>
          <a:p>
            <a:pPr marL="694971" lvl="1" indent="-228600">
              <a:buFont typeface="Arial" panose="020B0604020202020204" pitchFamily="34" charset="0"/>
              <a:buChar char="•"/>
            </a:pPr>
            <a:r>
              <a:rPr lang="en-US" sz="2400">
                <a:solidFill>
                  <a:schemeClr val="tx1">
                    <a:lumMod val="75000"/>
                    <a:lumOff val="25000"/>
                  </a:schemeClr>
                </a:solidFill>
              </a:rPr>
              <a:t>Yeoman</a:t>
            </a:r>
          </a:p>
          <a:p>
            <a:pPr marL="694971" lvl="1" indent="-228600">
              <a:buFont typeface="Arial" panose="020B0604020202020204" pitchFamily="34" charset="0"/>
              <a:buChar char="•"/>
            </a:pPr>
            <a:r>
              <a:rPr lang="en-US" sz="2400">
                <a:solidFill>
                  <a:schemeClr val="tx1">
                    <a:lumMod val="75000"/>
                    <a:lumOff val="25000"/>
                  </a:schemeClr>
                </a:solidFill>
              </a:rPr>
              <a:t>Gulp</a:t>
            </a:r>
          </a:p>
          <a:p>
            <a:pPr marL="694971" lvl="1" indent="-228600">
              <a:buFont typeface="Arial" panose="020B0604020202020204" pitchFamily="34" charset="0"/>
              <a:buChar char="•"/>
            </a:pPr>
            <a:r>
              <a:rPr lang="en-US" sz="2400" err="1">
                <a:solidFill>
                  <a:schemeClr val="tx1">
                    <a:lumMod val="75000"/>
                    <a:lumOff val="25000"/>
                  </a:schemeClr>
                </a:solidFill>
              </a:rPr>
              <a:t>TypeScript</a:t>
            </a:r>
            <a:endParaRPr lang="en-US" sz="2400">
              <a:solidFill>
                <a:schemeClr val="tx1">
                  <a:lumMod val="75000"/>
                  <a:lumOff val="25000"/>
                </a:schemeClr>
              </a:solidFill>
            </a:endParaRPr>
          </a:p>
          <a:p>
            <a:pPr marL="694971" lvl="1" indent="-228600">
              <a:buFont typeface="Arial" panose="020B0604020202020204" pitchFamily="34" charset="0"/>
              <a:buChar char="•"/>
            </a:pPr>
            <a:r>
              <a:rPr lang="en-US" sz="2400">
                <a:solidFill>
                  <a:schemeClr val="tx1">
                    <a:lumMod val="75000"/>
                    <a:lumOff val="25000"/>
                  </a:schemeClr>
                </a:solidFill>
              </a:rPr>
              <a:t>Visual Studio (Code)</a:t>
            </a:r>
          </a:p>
          <a:p>
            <a:pPr marL="228600" indent="-228600">
              <a:buFont typeface="Arial" panose="020B0604020202020204" pitchFamily="34" charset="0"/>
              <a:buChar char="•"/>
            </a:pPr>
            <a:r>
              <a:rPr lang="en-US" sz="3200">
                <a:solidFill>
                  <a:schemeClr val="tx1">
                    <a:lumMod val="75000"/>
                    <a:lumOff val="25000"/>
                  </a:schemeClr>
                </a:solidFill>
              </a:rPr>
              <a:t>Frameworks – Choose yours</a:t>
            </a:r>
          </a:p>
          <a:p>
            <a:pPr marL="694971" lvl="1" indent="-228600">
              <a:buFont typeface="Arial" panose="020B0604020202020204" pitchFamily="34" charset="0"/>
              <a:buChar char="•"/>
            </a:pPr>
            <a:r>
              <a:rPr lang="en-US" sz="2400">
                <a:solidFill>
                  <a:schemeClr val="tx1">
                    <a:lumMod val="75000"/>
                    <a:lumOff val="25000"/>
                  </a:schemeClr>
                </a:solidFill>
              </a:rPr>
              <a:t>React</a:t>
            </a:r>
          </a:p>
          <a:p>
            <a:pPr marL="694971" lvl="1" indent="-228600">
              <a:buFont typeface="Arial" panose="020B0604020202020204" pitchFamily="34" charset="0"/>
              <a:buChar char="•"/>
            </a:pPr>
            <a:r>
              <a:rPr lang="en-US" sz="2400">
                <a:solidFill>
                  <a:schemeClr val="tx1">
                    <a:lumMod val="75000"/>
                    <a:lumOff val="25000"/>
                  </a:schemeClr>
                </a:solidFill>
              </a:rPr>
              <a:t>Angular.js</a:t>
            </a:r>
          </a:p>
          <a:p>
            <a:pPr marL="694971" lvl="1" indent="-228600">
              <a:buFont typeface="Arial" panose="020B0604020202020204" pitchFamily="34" charset="0"/>
              <a:buChar char="•"/>
            </a:pPr>
            <a:r>
              <a:rPr lang="en-US" sz="2400">
                <a:solidFill>
                  <a:schemeClr val="tx1">
                    <a:lumMod val="75000"/>
                    <a:lumOff val="25000"/>
                  </a:schemeClr>
                </a:solidFill>
              </a:rPr>
              <a:t>Knockout </a:t>
            </a:r>
          </a:p>
          <a:p>
            <a:pPr marL="694971" lvl="1" indent="-228600">
              <a:buFont typeface="Arial" panose="020B0604020202020204" pitchFamily="34" charset="0"/>
              <a:buChar char="•"/>
            </a:pPr>
            <a:r>
              <a:rPr lang="en-US" sz="2400">
                <a:solidFill>
                  <a:schemeClr val="tx1">
                    <a:lumMod val="75000"/>
                    <a:lumOff val="25000"/>
                  </a:schemeClr>
                </a:solidFill>
              </a:rPr>
              <a:t>Etc.</a:t>
            </a:r>
          </a:p>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91" y="1878725"/>
            <a:ext cx="1642966" cy="1423318"/>
          </a:xfrm>
          <a:prstGeom prst="rect">
            <a:avLst/>
          </a:prstGeom>
        </p:spPr>
      </p:pic>
      <p:pic>
        <p:nvPicPr>
          <p:cNvPr id="12" name="Picture 11"/>
          <p:cNvPicPr>
            <a:picLocks noChangeAspect="1"/>
          </p:cNvPicPr>
          <p:nvPr/>
        </p:nvPicPr>
        <p:blipFill>
          <a:blip r:embed="rId4"/>
          <a:stretch>
            <a:fillRect/>
          </a:stretch>
        </p:blipFill>
        <p:spPr>
          <a:xfrm>
            <a:off x="8504216" y="1620584"/>
            <a:ext cx="1745986" cy="940146"/>
          </a:xfrm>
          <a:prstGeom prst="rect">
            <a:avLst/>
          </a:prstGeom>
        </p:spPr>
      </p:pic>
      <p:pic>
        <p:nvPicPr>
          <p:cNvPr id="13" name="Picture 12"/>
          <p:cNvPicPr>
            <a:picLocks noChangeAspect="1"/>
          </p:cNvPicPr>
          <p:nvPr/>
        </p:nvPicPr>
        <p:blipFill>
          <a:blip r:embed="rId5"/>
          <a:stretch>
            <a:fillRect/>
          </a:stretch>
        </p:blipFill>
        <p:spPr>
          <a:xfrm>
            <a:off x="10712363" y="494270"/>
            <a:ext cx="990600" cy="2226188"/>
          </a:xfrm>
          <a:prstGeom prst="rect">
            <a:avLst/>
          </a:prstGeom>
        </p:spPr>
      </p:pic>
      <p:pic>
        <p:nvPicPr>
          <p:cNvPr id="14" name="Picture 13"/>
          <p:cNvPicPr>
            <a:picLocks noChangeAspect="1"/>
          </p:cNvPicPr>
          <p:nvPr/>
        </p:nvPicPr>
        <p:blipFill>
          <a:blip r:embed="rId6"/>
          <a:stretch>
            <a:fillRect/>
          </a:stretch>
        </p:blipFill>
        <p:spPr>
          <a:xfrm>
            <a:off x="9956800" y="3271982"/>
            <a:ext cx="1923578" cy="708687"/>
          </a:xfrm>
          <a:prstGeom prst="rect">
            <a:avLst/>
          </a:prstGeom>
        </p:spPr>
      </p:pic>
      <p:pic>
        <p:nvPicPr>
          <p:cNvPr id="15" name="Picture 14"/>
          <p:cNvPicPr>
            <a:picLocks noChangeAspect="1"/>
          </p:cNvPicPr>
          <p:nvPr/>
        </p:nvPicPr>
        <p:blipFill>
          <a:blip r:embed="rId7"/>
          <a:stretch>
            <a:fillRect/>
          </a:stretch>
        </p:blipFill>
        <p:spPr>
          <a:xfrm>
            <a:off x="6533239" y="3358291"/>
            <a:ext cx="3291009" cy="919452"/>
          </a:xfrm>
          <a:prstGeom prst="rect">
            <a:avLst/>
          </a:prstGeom>
        </p:spPr>
      </p:pic>
      <p:sp>
        <p:nvSpPr>
          <p:cNvPr id="2" name="Title 1"/>
          <p:cNvSpPr>
            <a:spLocks noGrp="1"/>
          </p:cNvSpPr>
          <p:nvPr>
            <p:ph type="title"/>
          </p:nvPr>
        </p:nvSpPr>
        <p:spPr/>
        <p:txBody>
          <a:bodyPr/>
          <a:lstStyle/>
          <a:p>
            <a:r>
              <a:rPr lang="en-US"/>
              <a:t>Typical tooling for SharePoint Framework</a:t>
            </a:r>
          </a:p>
        </p:txBody>
      </p:sp>
      <p:pic>
        <p:nvPicPr>
          <p:cNvPr id="1028" name="Picture 4" descr="http://red-badger.com/blog/wp-content/uploads/2015/04/react-logo-1000-transpare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8650" y="4333991"/>
            <a:ext cx="1171756" cy="117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0.githubusercontent.com/u/139426?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1321" y="5117480"/>
            <a:ext cx="954096" cy="954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s.agency/assets/img/hire-freelance-javascript-developers/knockout-js.png"/>
          <p:cNvPicPr>
            <a:picLocks noChangeAspect="1" noChangeArrowheads="1"/>
          </p:cNvPicPr>
          <p:nvPr/>
        </p:nvPicPr>
        <p:blipFill rotWithShape="1">
          <a:blip r:embed="rId10">
            <a:extLst>
              <a:ext uri="{28A0092B-C50C-407E-A947-70E740481C1C}">
                <a14:useLocalDpi xmlns:a14="http://schemas.microsoft.com/office/drawing/2010/main" val="0"/>
              </a:ext>
            </a:extLst>
          </a:blip>
          <a:srcRect l="14271" t="29102" r="16465" b="26125"/>
          <a:stretch/>
        </p:blipFill>
        <p:spPr bwMode="auto">
          <a:xfrm>
            <a:off x="9431818" y="4392282"/>
            <a:ext cx="2448560" cy="105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Web stack tooling compared to classic MS tools</a:t>
            </a:r>
            <a:endParaRPr lang="fi-FI"/>
          </a:p>
        </p:txBody>
      </p:sp>
      <p:grpSp>
        <p:nvGrpSpPr>
          <p:cNvPr id="13" name="Group 12"/>
          <p:cNvGrpSpPr/>
          <p:nvPr/>
        </p:nvGrpSpPr>
        <p:grpSpPr>
          <a:xfrm>
            <a:off x="4434479" y="1750113"/>
            <a:ext cx="1408386" cy="1056743"/>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2"/>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3"/>
          <a:stretch>
            <a:fillRect/>
          </a:stretch>
        </p:blipFill>
        <p:spPr>
          <a:xfrm>
            <a:off x="761929" y="2121660"/>
            <a:ext cx="1745986" cy="940146"/>
          </a:xfrm>
          <a:prstGeom prst="rect">
            <a:avLst/>
          </a:prstGeom>
        </p:spPr>
      </p:pic>
      <p:pic>
        <p:nvPicPr>
          <p:cNvPr id="17"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998" y="2990545"/>
            <a:ext cx="1877385" cy="463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2618" y="3223639"/>
            <a:ext cx="1642966" cy="1423318"/>
          </a:xfrm>
          <a:prstGeom prst="rect">
            <a:avLst/>
          </a:prstGeom>
        </p:spPr>
      </p:pic>
      <p:pic>
        <p:nvPicPr>
          <p:cNvPr id="19" name="Picture 18"/>
          <p:cNvPicPr>
            <a:picLocks noChangeAspect="1"/>
          </p:cNvPicPr>
          <p:nvPr/>
        </p:nvPicPr>
        <p:blipFill>
          <a:blip r:embed="rId6"/>
          <a:stretch>
            <a:fillRect/>
          </a:stretch>
        </p:blipFill>
        <p:spPr>
          <a:xfrm>
            <a:off x="7580476" y="1434804"/>
            <a:ext cx="594843" cy="1336798"/>
          </a:xfrm>
          <a:prstGeom prst="rect">
            <a:avLst/>
          </a:prstGeom>
        </p:spPr>
      </p:pic>
      <p:pic>
        <p:nvPicPr>
          <p:cNvPr id="20" name="Picture 19"/>
          <p:cNvPicPr>
            <a:picLocks noChangeAspect="1"/>
          </p:cNvPicPr>
          <p:nvPr/>
        </p:nvPicPr>
        <p:blipFill>
          <a:blip r:embed="rId7"/>
          <a:stretch>
            <a:fillRect/>
          </a:stretch>
        </p:blipFill>
        <p:spPr>
          <a:xfrm>
            <a:off x="7023814" y="5264162"/>
            <a:ext cx="1923578" cy="708687"/>
          </a:xfrm>
          <a:prstGeom prst="rect">
            <a:avLst/>
          </a:prstGeom>
        </p:spPr>
      </p:pic>
      <p:cxnSp>
        <p:nvCxnSpPr>
          <p:cNvPr id="3" name="Straight Connector 2"/>
          <p:cNvCxnSpPr/>
          <p:nvPr/>
        </p:nvCxnSpPr>
        <p:spPr>
          <a:xfrm>
            <a:off x="6555347" y="1313645"/>
            <a:ext cx="0" cy="4958366"/>
          </a:xfrm>
          <a:prstGeom prst="line">
            <a:avLst/>
          </a:prstGeom>
          <a:ln w="285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15" y="4526807"/>
            <a:ext cx="1913787" cy="741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375" y="4439650"/>
            <a:ext cx="2142812" cy="77784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2678805" y="2620853"/>
            <a:ext cx="837126"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56413" y="4865900"/>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618963" y="1532588"/>
            <a:ext cx="425003" cy="2176530"/>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a:p>
        </p:txBody>
      </p:sp>
      <p:grpSp>
        <p:nvGrpSpPr>
          <p:cNvPr id="29" name="Group 28"/>
          <p:cNvGrpSpPr/>
          <p:nvPr/>
        </p:nvGrpSpPr>
        <p:grpSpPr>
          <a:xfrm>
            <a:off x="9672033" y="3429567"/>
            <a:ext cx="2366853" cy="1150679"/>
            <a:chOff x="9672033" y="3490175"/>
            <a:chExt cx="2366853" cy="1150679"/>
          </a:xfrm>
        </p:grpSpPr>
        <p:sp>
          <p:nvSpPr>
            <p:cNvPr id="27" name="Rectangle 26"/>
            <p:cNvSpPr/>
            <p:nvPr/>
          </p:nvSpPr>
          <p:spPr>
            <a:xfrm>
              <a:off x="9962746" y="4117634"/>
              <a:ext cx="1785425" cy="523220"/>
            </a:xfrm>
            <a:prstGeom prst="rect">
              <a:avLst/>
            </a:prstGeom>
          </p:spPr>
          <p:txBody>
            <a:bodyPr wrap="none">
              <a:spAutoFit/>
            </a:bodyPr>
            <a:lstStyle/>
            <a:p>
              <a:r>
                <a:rPr lang="en-US" sz="1400">
                  <a:sym typeface="Wingdings"/>
                </a:rPr>
                <a:t>VS Project  </a:t>
              </a:r>
            </a:p>
            <a:p>
              <a:r>
                <a:rPr lang="en-US" sz="1400">
                  <a:sym typeface="Wingdings"/>
                </a:rPr>
                <a:t>New  &lt;Template&gt;</a:t>
              </a:r>
              <a:endParaRPr lang="fi-FI" sz="1400"/>
            </a:p>
          </p:txBody>
        </p:sp>
        <p:pic>
          <p:nvPicPr>
            <p:cNvPr id="32" name="Picture 31"/>
            <p:cNvPicPr>
              <a:picLocks noChangeAspect="1"/>
            </p:cNvPicPr>
            <p:nvPr/>
          </p:nvPicPr>
          <p:blipFill>
            <a:blip r:embed="rId10"/>
            <a:stretch>
              <a:fillRect/>
            </a:stretch>
          </p:blipFill>
          <p:spPr>
            <a:xfrm>
              <a:off x="9672033" y="3490175"/>
              <a:ext cx="2366853" cy="661259"/>
            </a:xfrm>
            <a:prstGeom prst="rect">
              <a:avLst/>
            </a:prstGeom>
          </p:spPr>
        </p:pic>
      </p:grpSp>
      <p:cxnSp>
        <p:nvCxnSpPr>
          <p:cNvPr id="34" name="Straight Arrow Connector 33"/>
          <p:cNvCxnSpPr/>
          <p:nvPr/>
        </p:nvCxnSpPr>
        <p:spPr>
          <a:xfrm>
            <a:off x="8665584" y="4090826"/>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564682" y="2208364"/>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219259" y="5631998"/>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26610" y="5110316"/>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accent2"/>
                </a:solidFill>
              </a:rPr>
              <a:t>C#</a:t>
            </a:r>
            <a:endParaRPr lang="fi-FI" sz="5400" err="1">
              <a:solidFill>
                <a:schemeClr val="accent2"/>
              </a:solidFill>
            </a:endParaRPr>
          </a:p>
        </p:txBody>
      </p:sp>
      <p:sp>
        <p:nvSpPr>
          <p:cNvPr id="31" name="TextBox 30"/>
          <p:cNvSpPr txBox="1"/>
          <p:nvPr/>
        </p:nvSpPr>
        <p:spPr>
          <a:xfrm>
            <a:off x="9733112" y="1861592"/>
            <a:ext cx="177356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rPr>
              <a:t>MS Build</a:t>
            </a:r>
            <a:endParaRPr lang="fi-FI" sz="2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312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3"/>
            <a:ext cx="6400687" cy="4754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311750" y="1806719"/>
            <a:ext cx="5800853" cy="3739485"/>
          </a:xfrm>
          <a:prstGeom prst="rect">
            <a:avLst/>
          </a:prstGeom>
        </p:spPr>
        <p:txBody>
          <a:bodyPr wrap="square">
            <a:spAutoFit/>
          </a:bodyPr>
          <a:lstStyle/>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Power Apps for rapid creation of business applications built on SharePoint data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Office UI Fabric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Make all of the tools and technologies that internal engineers use to build available to third party developers</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Source open repos for apps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860" y="3217365"/>
            <a:ext cx="1642966" cy="1423318"/>
          </a:xfrm>
          <a:prstGeom prst="rect">
            <a:avLst/>
          </a:prstGeom>
        </p:spPr>
      </p:pic>
      <p:pic>
        <p:nvPicPr>
          <p:cNvPr id="12" name="Picture 11"/>
          <p:cNvPicPr>
            <a:picLocks noChangeAspect="1"/>
          </p:cNvPicPr>
          <p:nvPr/>
        </p:nvPicPr>
        <p:blipFill>
          <a:blip r:embed="rId4"/>
          <a:stretch>
            <a:fillRect/>
          </a:stretch>
        </p:blipFill>
        <p:spPr>
          <a:xfrm>
            <a:off x="7271003" y="1715697"/>
            <a:ext cx="1745986" cy="940146"/>
          </a:xfrm>
          <a:prstGeom prst="rect">
            <a:avLst/>
          </a:prstGeom>
        </p:spPr>
      </p:pic>
      <p:pic>
        <p:nvPicPr>
          <p:cNvPr id="13" name="Picture 12"/>
          <p:cNvPicPr>
            <a:picLocks noChangeAspect="1"/>
          </p:cNvPicPr>
          <p:nvPr/>
        </p:nvPicPr>
        <p:blipFill>
          <a:blip r:embed="rId5"/>
          <a:stretch>
            <a:fillRect/>
          </a:stretch>
        </p:blipFill>
        <p:spPr>
          <a:xfrm>
            <a:off x="9937676" y="1034794"/>
            <a:ext cx="990600" cy="2226188"/>
          </a:xfrm>
          <a:prstGeom prst="rect">
            <a:avLst/>
          </a:prstGeom>
        </p:spPr>
      </p:pic>
      <p:pic>
        <p:nvPicPr>
          <p:cNvPr id="14" name="Picture 13"/>
          <p:cNvPicPr>
            <a:picLocks noChangeAspect="1"/>
          </p:cNvPicPr>
          <p:nvPr/>
        </p:nvPicPr>
        <p:blipFill>
          <a:blip r:embed="rId6"/>
          <a:stretch>
            <a:fillRect/>
          </a:stretch>
        </p:blipFill>
        <p:spPr>
          <a:xfrm>
            <a:off x="9471187" y="3852621"/>
            <a:ext cx="1923578" cy="708687"/>
          </a:xfrm>
          <a:prstGeom prst="rect">
            <a:avLst/>
          </a:prstGeom>
        </p:spPr>
      </p:pic>
      <p:pic>
        <p:nvPicPr>
          <p:cNvPr id="15" name="Picture 14"/>
          <p:cNvPicPr>
            <a:picLocks noChangeAspect="1"/>
          </p:cNvPicPr>
          <p:nvPr/>
        </p:nvPicPr>
        <p:blipFill>
          <a:blip r:embed="rId7"/>
          <a:stretch>
            <a:fillRect/>
          </a:stretch>
        </p:blipFill>
        <p:spPr>
          <a:xfrm>
            <a:off x="7095033" y="5132292"/>
            <a:ext cx="3617330" cy="1010621"/>
          </a:xfrm>
          <a:prstGeom prst="rect">
            <a:avLst/>
          </a:prstGeom>
        </p:spPr>
      </p:pic>
      <p:sp>
        <p:nvSpPr>
          <p:cNvPr id="2" name="Title 1"/>
          <p:cNvSpPr>
            <a:spLocks noGrp="1"/>
          </p:cNvSpPr>
          <p:nvPr>
            <p:ph type="title"/>
          </p:nvPr>
        </p:nvSpPr>
        <p:spPr/>
        <p:txBody>
          <a:bodyPr/>
          <a:lstStyle/>
          <a:p>
            <a:r>
              <a:rPr lang="en-US"/>
              <a:t>Open Source Tooling Support</a:t>
            </a:r>
          </a:p>
        </p:txBody>
      </p:sp>
    </p:spTree>
    <p:extLst>
      <p:ext uri="{BB962C8B-B14F-4D97-AF65-F5344CB8AC3E}">
        <p14:creationId xmlns:p14="http://schemas.microsoft.com/office/powerpoint/2010/main" val="8746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Node.js – Development time hosting </a:t>
            </a:r>
            <a:endParaRPr lang="fi-FI"/>
          </a:p>
        </p:txBody>
      </p:sp>
      <p:pic>
        <p:nvPicPr>
          <p:cNvPr id="9" name="Picture 8"/>
          <p:cNvPicPr>
            <a:picLocks noChangeAspect="1"/>
          </p:cNvPicPr>
          <p:nvPr/>
        </p:nvPicPr>
        <p:blipFill>
          <a:blip r:embed="rId2"/>
          <a:stretch>
            <a:fillRect/>
          </a:stretch>
        </p:blipFill>
        <p:spPr>
          <a:xfrm>
            <a:off x="485462" y="1472293"/>
            <a:ext cx="1745986" cy="940146"/>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Development-time hosting platform</a:t>
            </a:r>
            <a:endParaRPr lang="en-US" sz="4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Local JavaScript runtime environment</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be considered as the IIS Express in typical Microsoft stack</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also work as backend system with server-side code, if needed</a:t>
            </a:r>
            <a:endParaRPr lang="fi-FI" sz="2800">
              <a:gradFill>
                <a:gsLst>
                  <a:gs pos="92515">
                    <a:srgbClr val="262626"/>
                  </a:gs>
                  <a:gs pos="75000">
                    <a:srgbClr val="262626"/>
                  </a:gs>
                </a:gsLst>
                <a:lin ang="5400000" scaled="0"/>
              </a:gradFill>
              <a:latin typeface="+mj-lt"/>
            </a:endParaRPr>
          </a:p>
        </p:txBody>
      </p:sp>
      <p:sp>
        <p:nvSpPr>
          <p:cNvPr id="3" name="Rectangle 2"/>
          <p:cNvSpPr/>
          <p:nvPr/>
        </p:nvSpPr>
        <p:spPr>
          <a:xfrm>
            <a:off x="2469198" y="1711533"/>
            <a:ext cx="3197478" cy="461665"/>
          </a:xfrm>
          <a:prstGeom prst="rect">
            <a:avLst/>
          </a:prstGeom>
        </p:spPr>
        <p:txBody>
          <a:bodyPr wrap="none">
            <a:spAutoFit/>
          </a:bodyPr>
          <a:lstStyle/>
          <a:p>
            <a:r>
              <a:rPr lang="fi-FI" sz="2400"/>
              <a:t>https://nodejs.org/en/</a:t>
            </a:r>
          </a:p>
        </p:txBody>
      </p:sp>
    </p:spTree>
    <p:extLst>
      <p:ext uri="{BB962C8B-B14F-4D97-AF65-F5344CB8AC3E}">
        <p14:creationId xmlns:p14="http://schemas.microsoft.com/office/powerpoint/2010/main" val="32777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Used to deliver SharePoint Framework templates to your development machine</a:t>
            </a:r>
            <a:endParaRPr lang="en-US" sz="44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Installed to your machine using </a:t>
            </a:r>
            <a:r>
              <a:rPr lang="en-US" sz="3600" err="1">
                <a:gradFill>
                  <a:gsLst>
                    <a:gs pos="92515">
                      <a:srgbClr val="262626"/>
                    </a:gs>
                    <a:gs pos="75000">
                      <a:srgbClr val="262626"/>
                    </a:gs>
                  </a:gsLst>
                  <a:lin ang="5400000" scaled="0"/>
                </a:gradFill>
                <a:latin typeface="+mj-lt"/>
              </a:rPr>
              <a:t>npm</a:t>
            </a:r>
            <a:endParaRPr lang="en-US" sz="3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Creates new projects, updates existing projects, adds web parts to existing projects</a:t>
            </a:r>
            <a:endParaRPr lang="fi-FI" sz="360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10" name="Rectangle 9"/>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yo</a:t>
            </a:r>
            <a:r>
              <a:rPr lang="en-US" sz="2000">
                <a:gradFill>
                  <a:gsLst>
                    <a:gs pos="0">
                      <a:srgbClr val="FFFFFF"/>
                    </a:gs>
                    <a:gs pos="100000">
                      <a:srgbClr val="FFFFFF"/>
                    </a:gs>
                  </a:gsLst>
                  <a:lin ang="5400000" scaled="0"/>
                </a:gradFill>
                <a:latin typeface="Consolas" panose="020B0609020204030204" pitchFamily="49" charset="0"/>
              </a:rPr>
              <a:t> </a:t>
            </a:r>
            <a:r>
              <a:rPr lang="en-US" altLang="zh-CN" sz="2000">
                <a:gradFill>
                  <a:gsLst>
                    <a:gs pos="0">
                      <a:srgbClr val="FFFFFF"/>
                    </a:gs>
                    <a:gs pos="100000">
                      <a:srgbClr val="FFFFFF"/>
                    </a:gs>
                  </a:gsLst>
                  <a:lin ang="5400000" scaled="0"/>
                </a:gradFill>
                <a:latin typeface="Consolas" panose="020B0609020204030204" pitchFamily="49" charset="0"/>
              </a:rPr>
              <a:t>@Microsoft/</a:t>
            </a:r>
            <a:r>
              <a:rPr lang="en-US" sz="2000" err="1">
                <a:gradFill>
                  <a:gsLst>
                    <a:gs pos="0">
                      <a:srgbClr val="FFFFFF"/>
                    </a:gs>
                    <a:gs pos="100000">
                      <a:srgbClr val="FFFFFF"/>
                    </a:gs>
                  </a:gsLst>
                  <a:lin ang="5400000" scaled="0"/>
                </a:gradFill>
                <a:latin typeface="Consolas" panose="020B0609020204030204" pitchFamily="49" charset="0"/>
              </a:rPr>
              <a:t>sharepoint</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11" name="Rectangle 10"/>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2"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0543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8034289" y="4769492"/>
            <a:ext cx="3431674" cy="1540553"/>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40" y="2033846"/>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37" y="2891683"/>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Client-side Web Part Build Flow</a:t>
            </a:r>
          </a:p>
        </p:txBody>
      </p:sp>
      <p:sp>
        <p:nvSpPr>
          <p:cNvPr id="3" name="Rectangle 2"/>
          <p:cNvSpPr/>
          <p:nvPr/>
        </p:nvSpPr>
        <p:spPr>
          <a:xfrm>
            <a:off x="857488" y="1578752"/>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857489" y="247751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857489" y="3335348"/>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824187" y="157935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824189" y="243718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Local</a:t>
            </a:r>
          </a:p>
        </p:txBody>
      </p:sp>
      <p:sp>
        <p:nvSpPr>
          <p:cNvPr id="8" name="Rectangle 7"/>
          <p:cNvSpPr/>
          <p:nvPr/>
        </p:nvSpPr>
        <p:spPr>
          <a:xfrm>
            <a:off x="4818285" y="3295025"/>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078501" y="2570979"/>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033708" y="2578838"/>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643475" y="1579350"/>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631669" y="4228299"/>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631669" y="246233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75944" y="2033248"/>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5947" y="2926106"/>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458" y="2411332"/>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402" y="1806599"/>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6828" y="1306738"/>
            <a:ext cx="2998231" cy="261610"/>
          </a:xfrm>
          <a:prstGeom prst="rect">
            <a:avLst/>
          </a:prstGeom>
          <a:solidFill>
            <a:srgbClr val="E7E6E6">
              <a:alpha val="54902"/>
            </a:srgbClr>
          </a:solidFill>
        </p:spPr>
        <p:txBody>
          <a:bodyPr wrap="square" lIns="36000" rIns="36000" rtlCol="0">
            <a:spAutoFit/>
          </a:bodyPr>
          <a:lstStyle/>
          <a:p>
            <a:pPr algn="ctr"/>
            <a:r>
              <a:rPr lang="en-US" sz="1100" spc="-30" err="1">
                <a:gradFill>
                  <a:gsLst>
                    <a:gs pos="1250">
                      <a:schemeClr val="tx1"/>
                    </a:gs>
                    <a:gs pos="100000">
                      <a:schemeClr val="tx1"/>
                    </a:gs>
                  </a:gsLst>
                  <a:lin ang="5400000" scaled="0"/>
                </a:gradFill>
              </a:rPr>
              <a:t>npm</a:t>
            </a:r>
            <a:r>
              <a:rPr lang="en-US" sz="1100" spc="-30">
                <a:gradFill>
                  <a:gsLst>
                    <a:gs pos="1250">
                      <a:schemeClr val="tx1"/>
                    </a:gs>
                    <a:gs pos="100000">
                      <a:schemeClr val="tx1"/>
                    </a:gs>
                  </a:gsLst>
                  <a:lin ang="5400000" scaled="0"/>
                </a:gradFill>
              </a:rPr>
              <a:t> install @Microsoft/generator-sharepoint -g</a:t>
            </a:r>
          </a:p>
        </p:txBody>
      </p:sp>
      <p:sp>
        <p:nvSpPr>
          <p:cNvPr id="32" name="TextBox 31"/>
          <p:cNvSpPr txBox="1"/>
          <p:nvPr/>
        </p:nvSpPr>
        <p:spPr>
          <a:xfrm>
            <a:off x="857490" y="2227540"/>
            <a:ext cx="2236912" cy="261610"/>
          </a:xfrm>
          <a:prstGeom prst="rect">
            <a:avLst/>
          </a:prstGeom>
          <a:solidFill>
            <a:srgbClr val="E7E6E6">
              <a:alpha val="54902"/>
            </a:srgbClr>
          </a:solidFill>
        </p:spPr>
        <p:txBody>
          <a:bodyPr wrap="square" rtlCol="0">
            <a:spAutoFit/>
          </a:bodyPr>
          <a:lstStyle/>
          <a:p>
            <a:r>
              <a:rPr lang="en-US" sz="1100" err="1">
                <a:gradFill>
                  <a:gsLst>
                    <a:gs pos="1250">
                      <a:schemeClr val="tx1"/>
                    </a:gs>
                    <a:gs pos="100000">
                      <a:schemeClr val="tx1"/>
                    </a:gs>
                  </a:gsLst>
                  <a:lin ang="5400000" scaled="0"/>
                </a:gradFill>
              </a:rPr>
              <a:t>yo</a:t>
            </a:r>
            <a:r>
              <a:rPr lang="en-US" sz="1100">
                <a:gradFill>
                  <a:gsLst>
                    <a:gs pos="1250">
                      <a:schemeClr val="tx1"/>
                    </a:gs>
                    <a:gs pos="100000">
                      <a:schemeClr val="tx1"/>
                    </a:gs>
                  </a:gsLst>
                  <a:lin ang="5400000" scaled="0"/>
                </a:gradFill>
              </a:rPr>
              <a:t> </a:t>
            </a:r>
            <a:r>
              <a:rPr lang="en-US" sz="1100" err="1">
                <a:gradFill>
                  <a:gsLst>
                    <a:gs pos="1250">
                      <a:schemeClr val="tx1"/>
                    </a:gs>
                    <a:gs pos="100000">
                      <a:schemeClr val="tx1"/>
                    </a:gs>
                  </a:gsLst>
                  <a:lin ang="5400000" scaled="0"/>
                </a:gradFill>
              </a:rPr>
              <a:t>sharepoint</a:t>
            </a:r>
            <a:endParaRPr lang="en-US" sz="1100">
              <a:gradFill>
                <a:gsLst>
                  <a:gs pos="1250">
                    <a:schemeClr val="tx1"/>
                  </a:gs>
                  <a:gs pos="100000">
                    <a:schemeClr val="tx1"/>
                  </a:gs>
                </a:gsLst>
                <a:lin ang="5400000" scaled="0"/>
              </a:gradFill>
            </a:endParaRPr>
          </a:p>
        </p:txBody>
      </p:sp>
      <p:sp>
        <p:nvSpPr>
          <p:cNvPr id="27" name="TextBox 26"/>
          <p:cNvSpPr txBox="1"/>
          <p:nvPr/>
        </p:nvSpPr>
        <p:spPr>
          <a:xfrm>
            <a:off x="857489" y="3065214"/>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818284" y="1337022"/>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818284" y="2178504"/>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688227" y="2033846"/>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669" y="1297871"/>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package-solution</a:t>
            </a:r>
          </a:p>
        </p:txBody>
      </p:sp>
      <p:sp>
        <p:nvSpPr>
          <p:cNvPr id="34" name="TextBox 33"/>
          <p:cNvSpPr txBox="1"/>
          <p:nvPr/>
        </p:nvSpPr>
        <p:spPr>
          <a:xfrm>
            <a:off x="8643475" y="2201118"/>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gulp deploy-azure-storage</a:t>
            </a:r>
          </a:p>
        </p:txBody>
      </p:sp>
      <p:sp>
        <p:nvSpPr>
          <p:cNvPr id="43" name="Flowchart: Decision 42"/>
          <p:cNvSpPr/>
          <p:nvPr/>
        </p:nvSpPr>
        <p:spPr>
          <a:xfrm>
            <a:off x="5446905" y="4235214"/>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863036" y="3749521"/>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475" y="3345316"/>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676421" y="2916829"/>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5281" y="3075134"/>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676421" y="3799812"/>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66" y="1806598"/>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649705" y="4637432"/>
            <a:ext cx="597915" cy="570720"/>
          </a:xfrm>
          <a:prstGeom prst="rect">
            <a:avLst/>
          </a:prstGeom>
        </p:spPr>
      </p:pic>
      <p:pic>
        <p:nvPicPr>
          <p:cNvPr id="90" name="Picture 89"/>
          <p:cNvPicPr>
            <a:picLocks noChangeAspect="1"/>
          </p:cNvPicPr>
          <p:nvPr/>
        </p:nvPicPr>
        <p:blipFill>
          <a:blip r:embed="rId4"/>
          <a:stretch>
            <a:fillRect/>
          </a:stretch>
        </p:blipFill>
        <p:spPr>
          <a:xfrm>
            <a:off x="3667961" y="5208152"/>
            <a:ext cx="503057" cy="503600"/>
          </a:xfrm>
          <a:prstGeom prst="rect">
            <a:avLst/>
          </a:prstGeom>
        </p:spPr>
      </p:pic>
    </p:spTree>
    <p:extLst>
      <p:ext uri="{BB962C8B-B14F-4D97-AF65-F5344CB8AC3E}">
        <p14:creationId xmlns:p14="http://schemas.microsoft.com/office/powerpoint/2010/main" val="29083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1000"/>
                            </p:stCondLst>
                            <p:childTnLst>
                              <p:par>
                                <p:cTn id="149" presetID="10" presetClass="entr" presetSubtype="0" fill="hold"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92624894-DE79-4CB9-878E-F6CC6267D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TotalTime>
  <Words>1907</Words>
  <Application>Microsoft Office PowerPoint</Application>
  <PresentationFormat>Custom</PresentationFormat>
  <Paragraphs>248</Paragraphs>
  <Slides>23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宋体</vt: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Framework – All about typical web stack tooling</vt:lpstr>
      <vt:lpstr>Typical tooling for SharePoint Framework</vt:lpstr>
      <vt:lpstr>Web stack tooling compared to classic MS tools</vt:lpstr>
      <vt:lpstr>Open Source Tooling Support</vt:lpstr>
      <vt:lpstr>Node.js – Development time hosting </vt:lpstr>
      <vt:lpstr>Yeoman - Templates</vt:lpstr>
      <vt:lpstr>Client-side Web Part Build Flow</vt:lpstr>
      <vt:lpstr>Gulp Tasks</vt:lpstr>
      <vt:lpstr>What the Gulp tasks do</vt:lpstr>
      <vt:lpstr>Solution Packaging</vt:lpstr>
      <vt:lpstr>SharePoint Workbench</vt:lpstr>
      <vt:lpstr>Debugging</vt:lpstr>
      <vt:lpstr>Mapping Files Making Debugging Easier</vt:lpstr>
      <vt:lpstr>Source Code Mapping Files Details</vt:lpstr>
      <vt:lpstr>Debugging a debug build</vt:lpstr>
      <vt:lpstr>Local Workbench vs. SharePoint Workbench</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of the SharePoint Framework</dc:title>
  <cp:lastModifiedBy>Luiz Lu</cp:lastModifiedBy>
  <cp:revision>4</cp:revision>
  <dcterms:modified xsi:type="dcterms:W3CDTF">2017-03-10T03:10:11Z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